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9" r:id="rId2"/>
    <p:sldId id="277" r:id="rId3"/>
    <p:sldId id="323" r:id="rId4"/>
    <p:sldId id="322" r:id="rId5"/>
    <p:sldId id="324" r:id="rId6"/>
    <p:sldId id="325" r:id="rId7"/>
    <p:sldId id="297" r:id="rId8"/>
    <p:sldId id="311" r:id="rId9"/>
    <p:sldId id="312" r:id="rId10"/>
    <p:sldId id="313" r:id="rId11"/>
    <p:sldId id="326" r:id="rId12"/>
    <p:sldId id="329" r:id="rId13"/>
    <p:sldId id="316" r:id="rId14"/>
    <p:sldId id="330" r:id="rId15"/>
    <p:sldId id="331" r:id="rId16"/>
    <p:sldId id="317" r:id="rId17"/>
    <p:sldId id="31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854"/>
    <p:restoredTop sz="95680"/>
  </p:normalViewPr>
  <p:slideViewPr>
    <p:cSldViewPr snapToGrid="0">
      <p:cViewPr varScale="1">
        <p:scale>
          <a:sx n="103" d="100"/>
          <a:sy n="103" d="100"/>
        </p:scale>
        <p:origin x="1456" y="176"/>
      </p:cViewPr>
      <p:guideLst/>
    </p:cSldViewPr>
  </p:slid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AB5CA-4368-8A4C-AC4A-49A39C277F3B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0EB82-2CEC-A645-AFF9-CDFF6CDEE0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1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740EB82-2CEC-A645-AFF9-CDFF6CDEE0E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20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129A7-B83F-4C1E-EC05-DC3B1EE360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C1C20-5B81-15B2-F5B8-5196C290AC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F1524-A4B9-C4A3-684F-326BA7425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38C10-CED9-2FD7-A0FA-9AE6C107A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C8CCD-B0D2-B0E0-F133-24826B64D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24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B9B56-9099-1ABE-E5BB-748855BC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C464EC-1523-7AA8-29D8-38AF1E6071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04BB8-33B6-0470-9883-1A852963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B23F2-1587-4B1B-91A9-A68576483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F6A5D-CD2B-AD45-D5FE-913C1B803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8723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97E09F-3641-D5E9-1700-126B2AD9826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5D6678-B262-DD02-EF34-E16428CD1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10818-2125-95D6-DC2F-7FB816782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5856B-EE25-9FA9-6ED5-1E6FC9A94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C7F92-B3A8-D3E8-74DC-F6EE1061A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248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9001-148F-D33E-7C84-248151B66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C4B2C-2B39-BEF4-3979-A1827B51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4AD8-B064-5FF9-35B7-6C48F4BCB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BEABB-67E2-E501-7B9B-AAAD325AC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DE336-54E1-60B2-DBFD-0475AD31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7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D41A0-427E-6606-8ED1-4C0DFF702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3E142C-08CC-D9DF-B74A-852D00161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0B448F-47FB-6265-490A-4CE3E011E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021C6-E279-BF04-4F67-19F490594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91F56-053C-4233-B4EB-BA5AB0AA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49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A475A-058C-7EF9-8FF3-3834EBDD8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CC973-8A89-359A-2473-CF6AA321A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22C11-3C22-C01C-DC52-389790DE6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B18371-4DBB-D180-75E3-883C0AA46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A5B7C-7CB7-81A7-4FC9-09A44486C3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425113-0AAE-6404-35C4-B68C2022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622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43561-C00D-FDD2-F2CC-83CB6AB76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46243-9E8F-62F2-1221-D6C28F4C8E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4C7F5-1D48-2221-E2E0-D864BB91AC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756F3C-331A-1432-C302-4948393F00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129731-F778-F49E-E695-F505CBCF4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EB2977C-C601-C7EC-C48E-0146A07C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829161-4EA5-1DCA-523D-058F8F9B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A8A54D-A442-2E00-8749-941D0692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98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CCEF0-2D58-B95E-7AA2-85A50959A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B3A80D-04D4-17E2-A4F0-5BFA289A5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ABEBC-25BB-092A-65DF-AAC5B06B6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B0640-ECEB-3251-F981-82BD46FB6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325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22647-6F62-ACF5-91B7-103711117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10DFF9-1C1C-D6F9-F58F-D79B36D5E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3AE81-C7DC-4A34-D603-DEFF6E71D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05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D5A4E-C2C8-DCF9-99A4-03F40D20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D4A36-3CC0-D316-5EBF-19E19DFC02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05D5C3-C638-425C-46F2-483C23890F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6137D4-F39C-3E3D-E577-AA62CA2DC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CCAEE5-AB7A-5A77-5D66-0AE20BE6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8E072-C5A8-4B89-FBAC-86B7CAC84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73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28A6-C511-E707-DA3C-42568975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5670B2-EDF0-2BCB-7B02-42ECDDCE0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6C7B87-6D40-B5D7-566E-F6BF52C0F4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B66E2-5C95-877B-76F1-7904F9F0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801459-E19A-62FF-CA4E-3CB6725B3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A8D0CB-B746-43A0-7E99-DCA29AA2E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97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1A7615-5B89-46E4-136C-78E1DD371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39" y="136525"/>
            <a:ext cx="11898923" cy="15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01A64-E759-DEA4-1985-7996C0BBB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6539" y="1825625"/>
            <a:ext cx="1189892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602BA5-9254-6C78-F35D-97C151B105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6538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8C401-4DC1-574E-A2CF-A7ED406A555A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46D28-7449-CEB3-202F-8323683C51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2D1D45-78AD-C3E1-DE9F-A4EA3C7012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2262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9F9031-7AEF-5441-AC21-787014FE95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47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0" t="-24000" r="-50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AB1F4-6449-A1C5-B399-2107626810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22800" y="3619500"/>
            <a:ext cx="7696200" cy="1498600"/>
          </a:xfrm>
        </p:spPr>
        <p:txBody>
          <a:bodyPr>
            <a:normAutofit fontScale="90000"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Quantifying Intestinal Zonation with Spatial Transcriptomics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FBB289AA-DDFB-2B2B-5F13-B84200313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14900" y="5588000"/>
            <a:ext cx="7061200" cy="1028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Madison Wahlsten</a:t>
            </a:r>
          </a:p>
          <a:p>
            <a:r>
              <a:rPr lang="en-US" dirty="0">
                <a:solidFill>
                  <a:schemeClr val="bg1"/>
                </a:solidFill>
              </a:rPr>
              <a:t>10/6/2023</a:t>
            </a:r>
          </a:p>
        </p:txBody>
      </p:sp>
    </p:spTree>
    <p:extLst>
      <p:ext uri="{BB962C8B-B14F-4D97-AF65-F5344CB8AC3E}">
        <p14:creationId xmlns:p14="http://schemas.microsoft.com/office/powerpoint/2010/main" val="1308634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EFE37-C1EE-6361-6AF7-2F7ADC241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identify genes that form zones parallel to the edge (as seen in enterocyte monolayers)?</a:t>
            </a:r>
          </a:p>
        </p:txBody>
      </p:sp>
      <p:pic>
        <p:nvPicPr>
          <p:cNvPr id="3" name="Picture 2" descr="A colorful dots on a black background&#10;&#10;Description automatically generated">
            <a:extLst>
              <a:ext uri="{FF2B5EF4-FFF2-40B4-BE49-F238E27FC236}">
                <a16:creationId xmlns:a16="http://schemas.microsoft.com/office/drawing/2014/main" id="{E5D428F2-E18B-83FA-287E-C317F2763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789" y="1568917"/>
            <a:ext cx="5817991" cy="528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16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B7BA0-B45F-DA14-19D7-A4877485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use a dot product to calculate the alignment of the gene expression gradient to the monolayer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B5608B0-97AA-B8F4-D52F-B7EFB632AD93}"/>
              </a:ext>
            </a:extLst>
          </p:cNvPr>
          <p:cNvGrpSpPr/>
          <p:nvPr/>
        </p:nvGrpSpPr>
        <p:grpSpPr>
          <a:xfrm>
            <a:off x="381368" y="2854409"/>
            <a:ext cx="2300048" cy="2974281"/>
            <a:chOff x="381368" y="2854409"/>
            <a:chExt cx="2300048" cy="297428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1139D68-13CD-A7A0-AB28-065C7D64C167}"/>
                </a:ext>
              </a:extLst>
            </p:cNvPr>
            <p:cNvGrpSpPr/>
            <p:nvPr/>
          </p:nvGrpSpPr>
          <p:grpSpPr>
            <a:xfrm>
              <a:off x="432486" y="2854409"/>
              <a:ext cx="2248930" cy="2974281"/>
              <a:chOff x="803189" y="3163329"/>
              <a:chExt cx="1334530" cy="1764958"/>
            </a:xfrm>
          </p:grpSpPr>
          <p:cxnSp>
            <p:nvCxnSpPr>
              <p:cNvPr id="4" name="Straight Arrow Connector 3">
                <a:extLst>
                  <a:ext uri="{FF2B5EF4-FFF2-40B4-BE49-F238E27FC236}">
                    <a16:creationId xmlns:a16="http://schemas.microsoft.com/office/drawing/2014/main" id="{70DC5ED9-32A3-D335-D6E2-015614F41375}"/>
                  </a:ext>
                </a:extLst>
              </p:cNvPr>
              <p:cNvCxnSpPr/>
              <p:nvPr/>
            </p:nvCxnSpPr>
            <p:spPr>
              <a:xfrm flipV="1">
                <a:off x="803189" y="3163329"/>
                <a:ext cx="1334530" cy="877330"/>
              </a:xfrm>
              <a:prstGeom prst="straightConnector1">
                <a:avLst/>
              </a:prstGeom>
              <a:ln w="38100">
                <a:solidFill>
                  <a:schemeClr val="accent6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9312251E-931C-BD9C-6BA1-1CBA3D0A2518}"/>
                  </a:ext>
                </a:extLst>
              </p:cNvPr>
              <p:cNvCxnSpPr>
                <a:cxnSpLocks/>
              </p:cNvCxnSpPr>
              <p:nvPr/>
            </p:nvCxnSpPr>
            <p:spPr>
              <a:xfrm rot="3000000" flipV="1">
                <a:off x="900870" y="3822357"/>
                <a:ext cx="1334530" cy="87733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7" name="Arc 6">
              <a:extLst>
                <a:ext uri="{FF2B5EF4-FFF2-40B4-BE49-F238E27FC236}">
                  <a16:creationId xmlns:a16="http://schemas.microsoft.com/office/drawing/2014/main" id="{578E521B-4EBA-2B3B-FAB3-2E6DE20DF597}"/>
                </a:ext>
              </a:extLst>
            </p:cNvPr>
            <p:cNvSpPr/>
            <p:nvPr/>
          </p:nvSpPr>
          <p:spPr>
            <a:xfrm rot="2011586">
              <a:off x="381368" y="3424650"/>
              <a:ext cx="1445741" cy="1816443"/>
            </a:xfrm>
            <a:prstGeom prst="arc">
              <a:avLst>
                <a:gd name="adj1" fmla="val 16200000"/>
                <a:gd name="adj2" fmla="val 21401251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4CC0AE-E9C1-BB9F-9D19-E457284D03E6}"/>
                    </a:ext>
                  </a:extLst>
                </p:cNvPr>
                <p:cNvSpPr txBox="1"/>
                <p:nvPr/>
              </p:nvSpPr>
              <p:spPr>
                <a:xfrm>
                  <a:off x="1869360" y="3785381"/>
                  <a:ext cx="503728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4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274CC0AE-E9C1-BB9F-9D19-E457284D03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9360" y="3785381"/>
                  <a:ext cx="503728" cy="738664"/>
                </a:xfrm>
                <a:prstGeom prst="rect">
                  <a:avLst/>
                </a:prstGeom>
                <a:blipFill>
                  <a:blip r:embed="rId3"/>
                  <a:stretch>
                    <a:fillRect l="-30000" r="-25000" b="-508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7D46FCA-F369-A04D-BE5A-3209C83E094F}"/>
              </a:ext>
            </a:extLst>
          </p:cNvPr>
          <p:cNvGrpSpPr/>
          <p:nvPr/>
        </p:nvGrpSpPr>
        <p:grpSpPr>
          <a:xfrm rot="20640068">
            <a:off x="3949500" y="3210040"/>
            <a:ext cx="2248930" cy="2974281"/>
            <a:chOff x="803190" y="3163329"/>
            <a:chExt cx="1334530" cy="1764958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A82DCEE-1EB6-48ED-85CE-3FC575BC18C0}"/>
                </a:ext>
              </a:extLst>
            </p:cNvPr>
            <p:cNvCxnSpPr/>
            <p:nvPr/>
          </p:nvCxnSpPr>
          <p:spPr>
            <a:xfrm flipV="1">
              <a:off x="803190" y="3163329"/>
              <a:ext cx="1334530" cy="877330"/>
            </a:xfrm>
            <a:prstGeom prst="straightConnector1">
              <a:avLst/>
            </a:prstGeom>
            <a:ln w="38100">
              <a:solidFill>
                <a:schemeClr val="accent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518BC1B-1338-B3F4-B31A-78C99363ACC8}"/>
                </a:ext>
              </a:extLst>
            </p:cNvPr>
            <p:cNvCxnSpPr>
              <a:cxnSpLocks/>
            </p:cNvCxnSpPr>
            <p:nvPr/>
          </p:nvCxnSpPr>
          <p:spPr>
            <a:xfrm rot="3000000" flipV="1">
              <a:off x="900870" y="3822357"/>
              <a:ext cx="1334530" cy="87733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Arc 12">
            <a:extLst>
              <a:ext uri="{FF2B5EF4-FFF2-40B4-BE49-F238E27FC236}">
                <a16:creationId xmlns:a16="http://schemas.microsoft.com/office/drawing/2014/main" id="{BBFC155E-02F4-210D-4407-3D44A171478F}"/>
              </a:ext>
            </a:extLst>
          </p:cNvPr>
          <p:cNvSpPr/>
          <p:nvPr/>
        </p:nvSpPr>
        <p:spPr>
          <a:xfrm rot="1051654">
            <a:off x="3913526" y="3905392"/>
            <a:ext cx="1445741" cy="1816443"/>
          </a:xfrm>
          <a:prstGeom prst="arc">
            <a:avLst>
              <a:gd name="adj1" fmla="val 16200000"/>
              <a:gd name="adj2" fmla="val 21401251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57C065-E0EC-11A0-B7FF-485E921E587A}"/>
                  </a:ext>
                </a:extLst>
              </p:cNvPr>
              <p:cNvSpPr txBox="1"/>
              <p:nvPr/>
            </p:nvSpPr>
            <p:spPr>
              <a:xfrm>
                <a:off x="5437759" y="4074950"/>
                <a:ext cx="503728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4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57C065-E0EC-11A0-B7FF-485E921E5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759" y="4074950"/>
                <a:ext cx="503728" cy="738664"/>
              </a:xfrm>
              <a:prstGeom prst="rect">
                <a:avLst/>
              </a:prstGeom>
              <a:blipFill>
                <a:blip r:embed="rId4"/>
                <a:stretch>
                  <a:fillRect l="-26829" r="-21951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F1C9C304-EDE4-8D24-628F-375F3ED1B85F}"/>
              </a:ext>
            </a:extLst>
          </p:cNvPr>
          <p:cNvSpPr txBox="1"/>
          <p:nvPr/>
        </p:nvSpPr>
        <p:spPr>
          <a:xfrm>
            <a:off x="7536279" y="3490175"/>
            <a:ext cx="450918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/>
              <a:t>Dot Product = </a:t>
            </a:r>
            <a:r>
              <a:rPr lang="en-US" sz="3200" dirty="0">
                <a:solidFill>
                  <a:schemeClr val="accent6"/>
                </a:solidFill>
              </a:rPr>
              <a:t>a</a:t>
            </a:r>
            <a:r>
              <a:rPr lang="en-US" sz="3200" dirty="0"/>
              <a:t> cos(</a:t>
            </a:r>
            <a:r>
              <a:rPr lang="en-US" sz="3200" dirty="0">
                <a:solidFill>
                  <a:schemeClr val="accent1"/>
                </a:solidFill>
              </a:rPr>
              <a:t>𝜃</a:t>
            </a:r>
            <a:r>
              <a:rPr lang="en-US" sz="3200" dirty="0"/>
              <a:t>) * </a:t>
            </a:r>
            <a:r>
              <a:rPr lang="en-US" sz="3200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29F8B4-12C9-1871-781A-E2BFC9376B95}"/>
              </a:ext>
            </a:extLst>
          </p:cNvPr>
          <p:cNvSpPr txBox="1"/>
          <p:nvPr/>
        </p:nvSpPr>
        <p:spPr>
          <a:xfrm>
            <a:off x="1325157" y="2726317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</a:rPr>
              <a:t>a</a:t>
            </a:r>
            <a:endParaRPr lang="en-US" sz="4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B0890B-B1C5-900E-3D4B-4E3DEDA90F05}"/>
              </a:ext>
            </a:extLst>
          </p:cNvPr>
          <p:cNvSpPr txBox="1"/>
          <p:nvPr/>
        </p:nvSpPr>
        <p:spPr>
          <a:xfrm>
            <a:off x="4636034" y="2938423"/>
            <a:ext cx="46358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6"/>
                </a:solidFill>
              </a:rPr>
              <a:t>a</a:t>
            </a:r>
            <a:endParaRPr lang="en-US" sz="4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71EBA31-F453-BCDD-D1EB-7184AF2030A9}"/>
              </a:ext>
            </a:extLst>
          </p:cNvPr>
          <p:cNvSpPr txBox="1"/>
          <p:nvPr/>
        </p:nvSpPr>
        <p:spPr>
          <a:xfrm>
            <a:off x="1405772" y="4744410"/>
            <a:ext cx="487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AD6C14-A913-18E2-F978-AEC05B6674F8}"/>
              </a:ext>
            </a:extLst>
          </p:cNvPr>
          <p:cNvSpPr txBox="1"/>
          <p:nvPr/>
        </p:nvSpPr>
        <p:spPr>
          <a:xfrm>
            <a:off x="4827912" y="4998396"/>
            <a:ext cx="4876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accent2"/>
                </a:solidFill>
              </a:rPr>
              <a:t>b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5D984BD-E963-036E-A89F-72B31FC62EA4}"/>
              </a:ext>
            </a:extLst>
          </p:cNvPr>
          <p:cNvCxnSpPr>
            <a:cxnSpLocks/>
          </p:cNvCxnSpPr>
          <p:nvPr/>
        </p:nvCxnSpPr>
        <p:spPr>
          <a:xfrm>
            <a:off x="3990679" y="5087443"/>
            <a:ext cx="1698944" cy="0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41CB9F8-BF8C-E4E7-CA40-AD601E4F2D3D}"/>
              </a:ext>
            </a:extLst>
          </p:cNvPr>
          <p:cNvSpPr txBox="1"/>
          <p:nvPr/>
        </p:nvSpPr>
        <p:spPr>
          <a:xfrm>
            <a:off x="5525478" y="4944684"/>
            <a:ext cx="469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a</a:t>
            </a:r>
            <a:r>
              <a:rPr lang="en-US" sz="2800" b="1" baseline="-25000" dirty="0">
                <a:solidFill>
                  <a:schemeClr val="accent6"/>
                </a:solidFill>
              </a:rPr>
              <a:t>x</a:t>
            </a:r>
            <a:endParaRPr lang="en-US" sz="2800" b="1" dirty="0"/>
          </a:p>
        </p:txBody>
      </p:sp>
      <p:sp>
        <p:nvSpPr>
          <p:cNvPr id="35" name="Left Brace 34">
            <a:extLst>
              <a:ext uri="{FF2B5EF4-FFF2-40B4-BE49-F238E27FC236}">
                <a16:creationId xmlns:a16="http://schemas.microsoft.com/office/drawing/2014/main" id="{72A8B80F-C12A-9A66-1EE2-9BCFA9D7A49F}"/>
              </a:ext>
            </a:extLst>
          </p:cNvPr>
          <p:cNvSpPr/>
          <p:nvPr/>
        </p:nvSpPr>
        <p:spPr>
          <a:xfrm rot="16200000">
            <a:off x="10484674" y="3655058"/>
            <a:ext cx="259307" cy="1099090"/>
          </a:xfrm>
          <a:prstGeom prst="leftBrac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9DB411-2BC2-9A32-5D11-3F3E8106B106}"/>
              </a:ext>
            </a:extLst>
          </p:cNvPr>
          <p:cNvSpPr txBox="1"/>
          <p:nvPr/>
        </p:nvSpPr>
        <p:spPr>
          <a:xfrm>
            <a:off x="10379391" y="4221190"/>
            <a:ext cx="4698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a</a:t>
            </a:r>
            <a:r>
              <a:rPr lang="en-US" sz="2800" b="1" baseline="-25000" dirty="0">
                <a:solidFill>
                  <a:schemeClr val="accent6"/>
                </a:solidFill>
              </a:rPr>
              <a:t>x</a:t>
            </a:r>
            <a:endParaRPr lang="en-US" sz="28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27C0B19-6CB2-0620-0A89-6C3C577BABC7}"/>
              </a:ext>
            </a:extLst>
          </p:cNvPr>
          <p:cNvSpPr txBox="1"/>
          <p:nvPr/>
        </p:nvSpPr>
        <p:spPr>
          <a:xfrm>
            <a:off x="7572135" y="5155014"/>
            <a:ext cx="4002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parallel: Dot product = 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33399B6-7444-E3E3-7A2A-4DB36679A83C}"/>
              </a:ext>
            </a:extLst>
          </p:cNvPr>
          <p:cNvSpPr txBox="1"/>
          <p:nvPr/>
        </p:nvSpPr>
        <p:spPr>
          <a:xfrm>
            <a:off x="7572135" y="5524346"/>
            <a:ext cx="4539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If orthogonal: Dot product = 0</a:t>
            </a:r>
          </a:p>
        </p:txBody>
      </p:sp>
    </p:spTree>
    <p:extLst>
      <p:ext uri="{BB962C8B-B14F-4D97-AF65-F5344CB8AC3E}">
        <p14:creationId xmlns:p14="http://schemas.microsoft.com/office/powerpoint/2010/main" val="1251369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ECF03-7A39-1C64-291B-16939B4DD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decide what vectors to compare?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BB93FC-B1E9-FF5C-1FB4-5776E3494A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519"/>
          <a:stretch/>
        </p:blipFill>
        <p:spPr>
          <a:xfrm>
            <a:off x="5833285" y="1227327"/>
            <a:ext cx="6016760" cy="54941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B11EC-974E-AFCC-0443-DCC8014D83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1" t="2380" r="6016" b="2386"/>
          <a:stretch/>
        </p:blipFill>
        <p:spPr>
          <a:xfrm>
            <a:off x="842354" y="1322173"/>
            <a:ext cx="4421972" cy="526397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4BB5720-DF7B-5A8C-45EF-C4E0F39ED42F}"/>
              </a:ext>
            </a:extLst>
          </p:cNvPr>
          <p:cNvCxnSpPr>
            <a:cxnSpLocks/>
          </p:cNvCxnSpPr>
          <p:nvPr/>
        </p:nvCxnSpPr>
        <p:spPr>
          <a:xfrm>
            <a:off x="1099751" y="1470454"/>
            <a:ext cx="4164575" cy="4559643"/>
          </a:xfrm>
          <a:prstGeom prst="line">
            <a:avLst/>
          </a:prstGeom>
          <a:ln w="57150">
            <a:solidFill>
              <a:schemeClr val="accent4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04D28FB-E5B7-7CE2-34E2-437D738E3407}"/>
              </a:ext>
            </a:extLst>
          </p:cNvPr>
          <p:cNvSpPr/>
          <p:nvPr/>
        </p:nvSpPr>
        <p:spPr>
          <a:xfrm>
            <a:off x="5323942" y="3816843"/>
            <a:ext cx="1272398" cy="2594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728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149C7-8F96-96F1-D394-3219AB617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can then calculate the alignment (where gradient &gt; 0) for each gene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80A184-B0A4-934C-ECBC-15AD51B546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9228" y="1645755"/>
            <a:ext cx="3768854" cy="52122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1A5668-CEF9-F454-88F4-603E51F4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11573" y="1645755"/>
            <a:ext cx="3768854" cy="5212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995163-E66F-5806-025D-40B7166A46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73918" y="1638947"/>
            <a:ext cx="3768853" cy="52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92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32BE8-08B2-19E2-E7D2-E184BB1E9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top aligned genes contain known genes (</a:t>
            </a:r>
            <a:r>
              <a:rPr lang="en-US" dirty="0" err="1"/>
              <a:t>Aldob</a:t>
            </a:r>
            <a:r>
              <a:rPr lang="en-US" dirty="0"/>
              <a:t>, Apoa4) and some new ones</a:t>
            </a:r>
          </a:p>
        </p:txBody>
      </p:sp>
      <p:pic>
        <p:nvPicPr>
          <p:cNvPr id="4" name="Picture 3" descr="A colorful lines on a black background&#10;&#10;Description automatically generated">
            <a:extLst>
              <a:ext uri="{FF2B5EF4-FFF2-40B4-BE49-F238E27FC236}">
                <a16:creationId xmlns:a16="http://schemas.microsoft.com/office/drawing/2014/main" id="{1CD29035-5025-319C-EC36-EB60159E6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0384"/>
            <a:ext cx="5906151" cy="4981091"/>
          </a:xfrm>
          <a:prstGeom prst="rect">
            <a:avLst/>
          </a:prstGeom>
        </p:spPr>
      </p:pic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D95093E-33A6-852F-DB23-55ECC6792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851" y="1911220"/>
            <a:ext cx="5583484" cy="463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46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E9E1-10B4-13FA-9711-CA970BDC5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least aligned genes show spot-like behavior</a:t>
            </a:r>
          </a:p>
        </p:txBody>
      </p:sp>
      <p:pic>
        <p:nvPicPr>
          <p:cNvPr id="4" name="Picture 3" descr="A colorful fireworks on a black background&#10;&#10;Description automatically generated">
            <a:extLst>
              <a:ext uri="{FF2B5EF4-FFF2-40B4-BE49-F238E27FC236}">
                <a16:creationId xmlns:a16="http://schemas.microsoft.com/office/drawing/2014/main" id="{3DEC6335-15D4-D911-D268-9B80FF8FC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938" y="1217202"/>
            <a:ext cx="6930123" cy="5640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859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2DFA9-D6C3-4EA5-0441-9BAB35F45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continue quantifying spatial trends automatically,  there are several next steps we could take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3A0F9-E43F-3945-0EE2-48390272E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region highly enriched for zonated genes (based on alignment), which genes are located where?</a:t>
            </a:r>
          </a:p>
          <a:p>
            <a:pPr lvl="1"/>
            <a:r>
              <a:rPr lang="en-US" dirty="0"/>
              <a:t>What is the average distance from the gene’s highest expression to the line of demarcation?</a:t>
            </a:r>
          </a:p>
          <a:p>
            <a:pPr lvl="1"/>
            <a:r>
              <a:rPr lang="en-US" dirty="0"/>
              <a:t>If we calculate a profile of gene expression levels as a function of distance from the line of demarcation, in what order do we find these zonated genes peaked?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we use spatial gradients to identify which genes are cell type specific vs zonated?</a:t>
            </a:r>
          </a:p>
        </p:txBody>
      </p:sp>
    </p:spTree>
    <p:extLst>
      <p:ext uri="{BB962C8B-B14F-4D97-AF65-F5344CB8AC3E}">
        <p14:creationId xmlns:p14="http://schemas.microsoft.com/office/powerpoint/2010/main" val="3273548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5B2B98-8462-A489-D105-C3937E9B8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</a:t>
            </a:r>
          </a:p>
        </p:txBody>
      </p:sp>
      <p:pic>
        <p:nvPicPr>
          <p:cNvPr id="12" name="Content Placeholder 11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CF29550-030B-8A06-2A35-E9EAD84B93F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r="21803"/>
          <a:stretch/>
        </p:blipFill>
        <p:spPr>
          <a:xfrm>
            <a:off x="6860282" y="1452694"/>
            <a:ext cx="5185179" cy="4973158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8DD81EB-E38E-7CAA-7677-D53191D0B5C9}"/>
              </a:ext>
            </a:extLst>
          </p:cNvPr>
          <p:cNvSpPr txBox="1"/>
          <p:nvPr/>
        </p:nvSpPr>
        <p:spPr>
          <a:xfrm>
            <a:off x="146538" y="1477421"/>
            <a:ext cx="34108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Arjun Raj</a:t>
            </a:r>
          </a:p>
          <a:p>
            <a:r>
              <a:rPr lang="en-US" sz="2800" dirty="0"/>
              <a:t>Miles Arnett</a:t>
            </a:r>
          </a:p>
          <a:p>
            <a:r>
              <a:rPr lang="en-US" sz="2800" dirty="0"/>
              <a:t>Vinay Ayyappan</a:t>
            </a:r>
          </a:p>
          <a:p>
            <a:r>
              <a:rPr lang="en-US" sz="2800" dirty="0"/>
              <a:t>Ryan </a:t>
            </a:r>
            <a:r>
              <a:rPr lang="en-US" sz="2800" dirty="0" err="1"/>
              <a:t>Boe</a:t>
            </a:r>
            <a:endParaRPr lang="en-US" sz="2800" dirty="0"/>
          </a:p>
          <a:p>
            <a:r>
              <a:rPr lang="en-US" sz="2800" dirty="0"/>
              <a:t>Gianna Busch</a:t>
            </a:r>
          </a:p>
          <a:p>
            <a:r>
              <a:rPr lang="en-US" sz="2800" dirty="0" err="1"/>
              <a:t>Luciann</a:t>
            </a:r>
            <a:r>
              <a:rPr lang="en-US" sz="2800" dirty="0"/>
              <a:t> Cuenca</a:t>
            </a:r>
          </a:p>
          <a:p>
            <a:r>
              <a:rPr lang="en-US" sz="2800" dirty="0"/>
              <a:t>Margaret </a:t>
            </a:r>
            <a:r>
              <a:rPr lang="en-US" sz="2800" dirty="0" err="1"/>
              <a:t>Dunagin</a:t>
            </a:r>
            <a:endParaRPr lang="en-US" sz="2800" dirty="0"/>
          </a:p>
          <a:p>
            <a:r>
              <a:rPr lang="en-US" sz="2800" b="1" dirty="0"/>
              <a:t>Laura Van </a:t>
            </a:r>
            <a:r>
              <a:rPr lang="en-US" sz="2800" b="1" dirty="0" err="1"/>
              <a:t>Eyndhoven</a:t>
            </a:r>
            <a:endParaRPr lang="en-US" sz="2800" b="1" dirty="0"/>
          </a:p>
          <a:p>
            <a:r>
              <a:rPr lang="en-US" sz="2800" dirty="0"/>
              <a:t>Caitlin Fagan</a:t>
            </a:r>
          </a:p>
          <a:p>
            <a:r>
              <a:rPr lang="en-US" sz="2800" dirty="0" err="1"/>
              <a:t>Xiangyi</a:t>
            </a:r>
            <a:r>
              <a:rPr lang="en-US" sz="2800" dirty="0"/>
              <a:t> Fang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1C9E9B-D648-CC2F-54FC-AD2C2436BD8E}"/>
              </a:ext>
            </a:extLst>
          </p:cNvPr>
          <p:cNvSpPr txBox="1"/>
          <p:nvPr/>
        </p:nvSpPr>
        <p:spPr>
          <a:xfrm>
            <a:off x="3557392" y="1452044"/>
            <a:ext cx="2556662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r>
              <a:rPr lang="en-US" sz="2800" b="1" dirty="0"/>
              <a:t>Yael Heyman</a:t>
            </a:r>
          </a:p>
          <a:p>
            <a:r>
              <a:rPr lang="en-US" sz="2800" dirty="0"/>
              <a:t>Naveen Jain</a:t>
            </a:r>
          </a:p>
          <a:p>
            <a:r>
              <a:rPr lang="en-US" sz="2800" dirty="0"/>
              <a:t>Grant </a:t>
            </a:r>
            <a:r>
              <a:rPr lang="en-US" sz="2800" dirty="0" err="1"/>
              <a:t>Kinsler</a:t>
            </a:r>
            <a:endParaRPr lang="en-US" sz="2800" dirty="0"/>
          </a:p>
          <a:p>
            <a:r>
              <a:rPr lang="en-US" sz="2800" dirty="0"/>
              <a:t>Jessica Li</a:t>
            </a:r>
          </a:p>
          <a:p>
            <a:r>
              <a:rPr lang="en-US" sz="2800" dirty="0"/>
              <a:t>William </a:t>
            </a:r>
            <a:r>
              <a:rPr lang="en-US" sz="2800" dirty="0" err="1"/>
              <a:t>Niu</a:t>
            </a:r>
            <a:endParaRPr lang="en-US" sz="2800" dirty="0"/>
          </a:p>
          <a:p>
            <a:r>
              <a:rPr lang="en-US" sz="2800" dirty="0"/>
              <a:t>Aoife O'Farrell</a:t>
            </a:r>
          </a:p>
          <a:p>
            <a:r>
              <a:rPr lang="en-US" sz="2800" dirty="0"/>
              <a:t>Pav Ravindran</a:t>
            </a:r>
          </a:p>
          <a:p>
            <a:r>
              <a:rPr lang="en-US" sz="2800" dirty="0"/>
              <a:t>Sam </a:t>
            </a:r>
            <a:r>
              <a:rPr lang="en-US" sz="2800" dirty="0" err="1"/>
              <a:t>Reffsin</a:t>
            </a:r>
            <a:endParaRPr lang="en-US" sz="2800" dirty="0"/>
          </a:p>
          <a:p>
            <a:r>
              <a:rPr lang="en-US" sz="2800" dirty="0"/>
              <a:t>Cat </a:t>
            </a:r>
            <a:r>
              <a:rPr lang="en-US" sz="2800" dirty="0" err="1"/>
              <a:t>Triandafillou</a:t>
            </a:r>
            <a:endParaRPr lang="en-US" sz="2800" dirty="0"/>
          </a:p>
          <a:p>
            <a:r>
              <a:rPr lang="en-US" sz="2800" dirty="0"/>
              <a:t>Sean Woo</a:t>
            </a:r>
          </a:p>
        </p:txBody>
      </p:sp>
    </p:spTree>
    <p:extLst>
      <p:ext uri="{BB962C8B-B14F-4D97-AF65-F5344CB8AC3E}">
        <p14:creationId xmlns:p14="http://schemas.microsoft.com/office/powerpoint/2010/main" val="238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141A-9685-257F-B367-16788F73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Can we examine spatial trends without considering cells?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D1864-3E55-F166-777D-ACDCD20D45EC}"/>
              </a:ext>
            </a:extLst>
          </p:cNvPr>
          <p:cNvSpPr txBox="1"/>
          <p:nvPr/>
        </p:nvSpPr>
        <p:spPr>
          <a:xfrm>
            <a:off x="222273" y="5451821"/>
            <a:ext cx="2944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Crop (ease of processing) +</a:t>
            </a:r>
            <a:br>
              <a:rPr lang="en-US" dirty="0"/>
            </a:br>
            <a:r>
              <a:rPr lang="en-US" dirty="0"/>
              <a:t>Gaussian smoothing +</a:t>
            </a:r>
          </a:p>
          <a:p>
            <a:r>
              <a:rPr lang="en-US" dirty="0"/>
              <a:t>Contrast enhancement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52EDD-B0F8-C358-A15D-831E72CE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586" y="1627404"/>
            <a:ext cx="3053507" cy="3816884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5E4A38C-5474-8AB2-7F86-2339A04FF277}"/>
              </a:ext>
            </a:extLst>
          </p:cNvPr>
          <p:cNvSpPr/>
          <p:nvPr/>
        </p:nvSpPr>
        <p:spPr>
          <a:xfrm>
            <a:off x="3484516" y="3454754"/>
            <a:ext cx="751561" cy="22546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705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141A-9685-257F-B367-16788F73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angle: Can we examine spatial trends without considering cells?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D1864-3E55-F166-777D-ACDCD20D45EC}"/>
              </a:ext>
            </a:extLst>
          </p:cNvPr>
          <p:cNvSpPr txBox="1"/>
          <p:nvPr/>
        </p:nvSpPr>
        <p:spPr>
          <a:xfrm>
            <a:off x="222273" y="5451821"/>
            <a:ext cx="2944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Crop (ease of processing) +</a:t>
            </a:r>
            <a:br>
              <a:rPr lang="en-US" dirty="0"/>
            </a:br>
            <a:r>
              <a:rPr lang="en-US" dirty="0"/>
              <a:t>Gaussian smoothing +</a:t>
            </a:r>
          </a:p>
          <a:p>
            <a:r>
              <a:rPr lang="en-US" dirty="0"/>
              <a:t>Contrast enhancement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A281F-9B0D-D4F2-F4D1-C0AAE116A1C2}"/>
              </a:ext>
            </a:extLst>
          </p:cNvPr>
          <p:cNvSpPr txBox="1"/>
          <p:nvPr/>
        </p:nvSpPr>
        <p:spPr>
          <a:xfrm>
            <a:off x="5290603" y="5451821"/>
            <a:ext cx="115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Binarize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52EDD-B0F8-C358-A15D-831E72CE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586" y="1627404"/>
            <a:ext cx="3053507" cy="3816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362A2-677E-33B7-A572-093063E717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42501" y="1659046"/>
            <a:ext cx="3053507" cy="3816884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5E4A38C-5474-8AB2-7F86-2339A04FF277}"/>
              </a:ext>
            </a:extLst>
          </p:cNvPr>
          <p:cNvSpPr/>
          <p:nvPr/>
        </p:nvSpPr>
        <p:spPr>
          <a:xfrm>
            <a:off x="3484516" y="3454754"/>
            <a:ext cx="751561" cy="22546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FCDBF8C-75AB-DCB7-ED44-9E07C3B43D08}"/>
              </a:ext>
            </a:extLst>
          </p:cNvPr>
          <p:cNvSpPr/>
          <p:nvPr/>
        </p:nvSpPr>
        <p:spPr>
          <a:xfrm>
            <a:off x="7729178" y="3454754"/>
            <a:ext cx="751561" cy="22546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38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C141A-9685-257F-B367-16788F73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angle: Can we examine spatial trends without considering cells?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CD1864-3E55-F166-777D-ACDCD20D45EC}"/>
              </a:ext>
            </a:extLst>
          </p:cNvPr>
          <p:cNvSpPr txBox="1"/>
          <p:nvPr/>
        </p:nvSpPr>
        <p:spPr>
          <a:xfrm>
            <a:off x="222273" y="5451821"/>
            <a:ext cx="29440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Crop (ease of processing) +</a:t>
            </a:r>
            <a:br>
              <a:rPr lang="en-US" dirty="0"/>
            </a:br>
            <a:r>
              <a:rPr lang="en-US" dirty="0"/>
              <a:t>Gaussian smoothing +</a:t>
            </a:r>
          </a:p>
          <a:p>
            <a:r>
              <a:rPr lang="en-US" dirty="0"/>
              <a:t>Contrast enhancement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A281F-9B0D-D4F2-F4D1-C0AAE116A1C2}"/>
              </a:ext>
            </a:extLst>
          </p:cNvPr>
          <p:cNvSpPr txBox="1"/>
          <p:nvPr/>
        </p:nvSpPr>
        <p:spPr>
          <a:xfrm>
            <a:off x="5290603" y="5451821"/>
            <a:ext cx="115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Binarize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791A46-E262-D1E7-2D65-D2F2BC54FABB}"/>
              </a:ext>
            </a:extLst>
          </p:cNvPr>
          <p:cNvSpPr txBox="1"/>
          <p:nvPr/>
        </p:nvSpPr>
        <p:spPr>
          <a:xfrm>
            <a:off x="8813909" y="5444288"/>
            <a:ext cx="3424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Dilate to form neighborhood structures for edge detection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452EDD-B0F8-C358-A15D-831E72CE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24586" y="1627404"/>
            <a:ext cx="3053507" cy="3816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8362A2-677E-33B7-A572-093063E717E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42501" y="1659046"/>
            <a:ext cx="3053507" cy="38168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CD177B-E46C-08FC-5ED8-84C25D63F8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813909" y="1634937"/>
            <a:ext cx="3053507" cy="3816884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15E4A38C-5474-8AB2-7F86-2339A04FF277}"/>
              </a:ext>
            </a:extLst>
          </p:cNvPr>
          <p:cNvSpPr/>
          <p:nvPr/>
        </p:nvSpPr>
        <p:spPr>
          <a:xfrm>
            <a:off x="3484516" y="3454754"/>
            <a:ext cx="751561" cy="22546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9FCDBF8C-75AB-DCB7-ED44-9E07C3B43D08}"/>
              </a:ext>
            </a:extLst>
          </p:cNvPr>
          <p:cNvSpPr/>
          <p:nvPr/>
        </p:nvSpPr>
        <p:spPr>
          <a:xfrm>
            <a:off x="7729178" y="3454754"/>
            <a:ext cx="751561" cy="225468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91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E9F5-D195-5E01-D19F-586F48CE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examine spatial trends without considering individual cells, we can look at contours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F903-C623-17A2-66DE-5E10A1CD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1733" y="1690688"/>
            <a:ext cx="3300908" cy="412613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0F64FA9-BD84-6F67-09A7-76CE71ED94DC}"/>
              </a:ext>
            </a:extLst>
          </p:cNvPr>
          <p:cNvSpPr/>
          <p:nvPr/>
        </p:nvSpPr>
        <p:spPr>
          <a:xfrm>
            <a:off x="5600700" y="3623579"/>
            <a:ext cx="1041400" cy="2413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F0FD3-8F6A-E5F3-6F28-8E59FAA4B976}"/>
              </a:ext>
            </a:extLst>
          </p:cNvPr>
          <p:cNvSpPr txBox="1"/>
          <p:nvPr/>
        </p:nvSpPr>
        <p:spPr>
          <a:xfrm>
            <a:off x="1212873" y="5817048"/>
            <a:ext cx="3524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Edge detection by eroding binary image and subtracting from original binary image</a:t>
            </a:r>
          </a:p>
        </p:txBody>
      </p:sp>
    </p:spTree>
    <p:extLst>
      <p:ext uri="{BB962C8B-B14F-4D97-AF65-F5344CB8AC3E}">
        <p14:creationId xmlns:p14="http://schemas.microsoft.com/office/powerpoint/2010/main" val="3165354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FE9F5-D195-5E01-D19F-586F48CE9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To examine spatial trends without considering individual cells, we can look at contours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8AF903-C623-17A2-66DE-5E10A1CD88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41733" y="1690688"/>
            <a:ext cx="3300908" cy="4126136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00F64FA9-BD84-6F67-09A7-76CE71ED94DC}"/>
              </a:ext>
            </a:extLst>
          </p:cNvPr>
          <p:cNvSpPr/>
          <p:nvPr/>
        </p:nvSpPr>
        <p:spPr>
          <a:xfrm>
            <a:off x="5600700" y="3623579"/>
            <a:ext cx="1041400" cy="241300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6F0FD3-8F6A-E5F3-6F28-8E59FAA4B976}"/>
              </a:ext>
            </a:extLst>
          </p:cNvPr>
          <p:cNvSpPr txBox="1"/>
          <p:nvPr/>
        </p:nvSpPr>
        <p:spPr>
          <a:xfrm>
            <a:off x="1212873" y="5817048"/>
            <a:ext cx="35242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Edge detection by eroding binary image and subtracting from original binary image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55FD81-86F5-D73F-B4EB-F4A7577DBCDE}"/>
              </a:ext>
            </a:extLst>
          </p:cNvPr>
          <p:cNvSpPr txBox="1"/>
          <p:nvPr/>
        </p:nvSpPr>
        <p:spPr>
          <a:xfrm>
            <a:off x="7381888" y="5816824"/>
            <a:ext cx="3524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Contour detection to find lines and (smoothed) spline calculation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0AF673-1FD3-F436-C067-23A49DAE19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61" t="2380" r="6016" b="2386"/>
          <a:stretch/>
        </p:blipFill>
        <p:spPr>
          <a:xfrm>
            <a:off x="7257252" y="1690689"/>
            <a:ext cx="3466134" cy="41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20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BF68E-30ED-C9E4-6551-4DD3702EE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539" y="136526"/>
            <a:ext cx="11898923" cy="973590"/>
          </a:xfrm>
        </p:spPr>
        <p:txBody>
          <a:bodyPr>
            <a:normAutofit fontScale="90000"/>
          </a:bodyPr>
          <a:lstStyle/>
          <a:p>
            <a:r>
              <a:rPr lang="en-US" dirty="0"/>
              <a:t>Quantifying spots in space by % of spots within 300 pixels of spline</a:t>
            </a: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BFBC8AA-92EC-156B-081D-1F50D457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6839" y="1767130"/>
            <a:ext cx="7105161" cy="3937157"/>
          </a:xfrm>
          <a:prstGeom prst="rect">
            <a:avLst/>
          </a:prstGeom>
        </p:spPr>
      </p:pic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E153476E-47E2-21EC-CE68-8A4B66F386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88828"/>
            <a:ext cx="4940300" cy="38154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446626A-21EC-870E-4C0A-A1A7E1F90513}"/>
              </a:ext>
            </a:extLst>
          </p:cNvPr>
          <p:cNvSpPr/>
          <p:nvPr/>
        </p:nvSpPr>
        <p:spPr>
          <a:xfrm>
            <a:off x="5311003" y="5198692"/>
            <a:ext cx="444843" cy="3838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02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0F46-F82E-B57C-15FC-FBEC25B31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 can also use a kernel average neighboring spots to form an expression density map for each gene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3EFD3D-E3C4-43EA-E3A9-C091A304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9784" y="1645755"/>
            <a:ext cx="3827742" cy="5212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91530F-A79F-D144-760B-472D1F9286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182129" y="1645755"/>
            <a:ext cx="3827742" cy="52122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FABED09-9738-FCF7-5BC1-1FD6CB7BB49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44474" y="1638947"/>
            <a:ext cx="3827742" cy="52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96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C776-A7D8-8A6A-E42C-51AA9CC48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density maps, we can calculate a gradient to identify where expression is changing</a:t>
            </a:r>
          </a:p>
        </p:txBody>
      </p:sp>
      <p:pic>
        <p:nvPicPr>
          <p:cNvPr id="4" name="Picture 3" descr="A colorful dots on a purple background&#10;&#10;Description automatically generated">
            <a:extLst>
              <a:ext uri="{FF2B5EF4-FFF2-40B4-BE49-F238E27FC236}">
                <a16:creationId xmlns:a16="http://schemas.microsoft.com/office/drawing/2014/main" id="{ADE7F1DB-C152-B02D-06E0-13BB6FFC7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84" y="1645755"/>
            <a:ext cx="3827742" cy="5212245"/>
          </a:xfrm>
          <a:prstGeom prst="rect">
            <a:avLst/>
          </a:prstGeom>
        </p:spPr>
      </p:pic>
      <p:pic>
        <p:nvPicPr>
          <p:cNvPr id="5" name="Picture 4" descr="A colorful background with dots&#10;&#10;Description automatically generated">
            <a:extLst>
              <a:ext uri="{FF2B5EF4-FFF2-40B4-BE49-F238E27FC236}">
                <a16:creationId xmlns:a16="http://schemas.microsoft.com/office/drawing/2014/main" id="{1B02CFFD-0AF0-885D-5A43-F5A2BEC57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129" y="1645755"/>
            <a:ext cx="3827742" cy="5212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5705E-3CD0-B6BC-05E1-B1B3E242148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144474" y="1638947"/>
            <a:ext cx="3827742" cy="521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92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9434</TotalTime>
  <Words>476</Words>
  <Application>Microsoft Macintosh PowerPoint</Application>
  <PresentationFormat>Widescreen</PresentationFormat>
  <Paragraphs>68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Quantifying Intestinal Zonation with Spatial Transcriptomics </vt:lpstr>
      <vt:lpstr>Can we examine spatial trends without considering cells?</vt:lpstr>
      <vt:lpstr>Another angle: Can we examine spatial trends without considering cells?</vt:lpstr>
      <vt:lpstr>Another angle: Can we examine spatial trends without considering cells?</vt:lpstr>
      <vt:lpstr>To examine spatial trends without considering individual cells, we can look at contours</vt:lpstr>
      <vt:lpstr>To examine spatial trends without considering individual cells, we can look at contours</vt:lpstr>
      <vt:lpstr>Quantifying spots in space by % of spots within 300 pixels of spline</vt:lpstr>
      <vt:lpstr>We can also use a kernel average neighboring spots to form an expression density map for each gene</vt:lpstr>
      <vt:lpstr>From density maps, we can calculate a gradient to identify where expression is changing</vt:lpstr>
      <vt:lpstr>Can we identify genes that form zones parallel to the edge (as seen in enterocyte monolayers)?</vt:lpstr>
      <vt:lpstr>We can use a dot product to calculate the alignment of the gene expression gradient to the monolayer</vt:lpstr>
      <vt:lpstr>How do we decide what vectors to compare?</vt:lpstr>
      <vt:lpstr>We can then calculate the alignment (where gradient &gt; 0) for each gene</vt:lpstr>
      <vt:lpstr>The top aligned genes contain known genes (Aldob, Apoa4) and some new ones</vt:lpstr>
      <vt:lpstr>The least aligned genes show spot-like behavior</vt:lpstr>
      <vt:lpstr>To continue quantifying spatial trends automatically,  there are several next steps we could take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Cell segmentation with CellPose isolates nuclei based on DAPI stain and allows for 10px radii increase</dc:title>
  <dc:creator>Wahlsten, Madison</dc:creator>
  <cp:lastModifiedBy>Wahlsten, Madison</cp:lastModifiedBy>
  <cp:revision>40</cp:revision>
  <dcterms:created xsi:type="dcterms:W3CDTF">2023-09-06T13:42:23Z</dcterms:created>
  <dcterms:modified xsi:type="dcterms:W3CDTF">2023-10-12T14:35:21Z</dcterms:modified>
</cp:coreProperties>
</file>